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3"/>
  </p:sldMasterIdLst>
  <p:notesMasterIdLst>
    <p:notesMasterId r:id="rId27"/>
  </p:notesMasterIdLst>
  <p:sldIdLst>
    <p:sldId id="446" r:id="rId4"/>
    <p:sldId id="432" r:id="rId5"/>
    <p:sldId id="449" r:id="rId6"/>
    <p:sldId id="447" r:id="rId7"/>
    <p:sldId id="440" r:id="rId8"/>
    <p:sldId id="439" r:id="rId9"/>
    <p:sldId id="377" r:id="rId10"/>
    <p:sldId id="378" r:id="rId11"/>
    <p:sldId id="383" r:id="rId12"/>
    <p:sldId id="375" r:id="rId13"/>
    <p:sldId id="437" r:id="rId14"/>
    <p:sldId id="441" r:id="rId15"/>
    <p:sldId id="436" r:id="rId16"/>
    <p:sldId id="442" r:id="rId17"/>
    <p:sldId id="443" r:id="rId18"/>
    <p:sldId id="445" r:id="rId19"/>
    <p:sldId id="381" r:id="rId20"/>
    <p:sldId id="433" r:id="rId21"/>
    <p:sldId id="448" r:id="rId22"/>
    <p:sldId id="434" r:id="rId23"/>
    <p:sldId id="392" r:id="rId24"/>
    <p:sldId id="393" r:id="rId25"/>
    <p:sldId id="270" r:id="rId26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2DD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3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10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6.fntdata"/><Relationship Id="rId10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1.fntdata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642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710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9866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345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https://colab.research.google.com/github/dortmans/ml_notebooks/blob/master/face_detection.ipynb#scrollTo=BmECWHDlEfSq</a:t>
            </a:r>
          </a:p>
        </p:txBody>
      </p:sp>
    </p:spTree>
    <p:extLst>
      <p:ext uri="{BB962C8B-B14F-4D97-AF65-F5344CB8AC3E}">
        <p14:creationId xmlns:p14="http://schemas.microsoft.com/office/powerpoint/2010/main" val="1701611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12/06/2024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gi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F26FE383-15BF-3792-C21D-B644B814F0BE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Google Shape;57;p2"/>
          <p:cNvSpPr txBox="1"/>
          <p:nvPr/>
        </p:nvSpPr>
        <p:spPr>
          <a:xfrm>
            <a:off x="490382" y="2876867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Prof. Dr. Diego Renan Bruno</a:t>
            </a:r>
            <a:endParaRPr sz="1600" b="0" i="0" u="none" strike="noStrike" cap="none" dirty="0">
              <a:solidFill>
                <a:srgbClr val="00B0F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à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endParaRPr lang="en-US" sz="4000" b="1" dirty="0">
              <a:solidFill>
                <a:srgbClr val="48F048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0D29B4-F624-C3E4-3771-5B9A0887B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1896"/>
            <a:ext cx="9144000" cy="896006"/>
          </a:xfrm>
          <a:prstGeom prst="rect">
            <a:avLst/>
          </a:prstGeom>
        </p:spPr>
      </p:pic>
      <p:pic>
        <p:nvPicPr>
          <p:cNvPr id="15" name="Picture 4" descr="Face Scanner UI GIF by Adi Milan on Dribbble">
            <a:extLst>
              <a:ext uri="{FF2B5EF4-FFF2-40B4-BE49-F238E27FC236}">
                <a16:creationId xmlns:a16="http://schemas.microsoft.com/office/drawing/2014/main" id="{D4402F41-05DA-AA28-3798-605AAB71F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57" y="0"/>
            <a:ext cx="4325243" cy="324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obô doméstico PNG clipart | PNG Mart">
            <a:extLst>
              <a:ext uri="{FF2B5EF4-FFF2-40B4-BE49-F238E27FC236}">
                <a16:creationId xmlns:a16="http://schemas.microsoft.com/office/drawing/2014/main" id="{23576A5A-07A9-AE4F-6BF0-8A5E2086D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123" y="395933"/>
            <a:ext cx="3868120" cy="217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YOLO Darknet TXT Annotation Format">
            <a:extLst>
              <a:ext uri="{FF2B5EF4-FFF2-40B4-BE49-F238E27FC236}">
                <a16:creationId xmlns:a16="http://schemas.microsoft.com/office/drawing/2014/main" id="{5816BBA8-5B02-F357-C879-16F374AA3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70" y="4038114"/>
            <a:ext cx="2198595" cy="109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OpenCV – Wikipédia, a enciclopédia livre">
            <a:extLst>
              <a:ext uri="{FF2B5EF4-FFF2-40B4-BE49-F238E27FC236}">
                <a16:creationId xmlns:a16="http://schemas.microsoft.com/office/drawing/2014/main" id="{F8DA768E-C788-0F15-556B-1197172AF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392" y="4058785"/>
            <a:ext cx="901835" cy="111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TensorFlow Logo PNG Vector (SVG) Free Download">
            <a:extLst>
              <a:ext uri="{FF2B5EF4-FFF2-40B4-BE49-F238E27FC236}">
                <a16:creationId xmlns:a16="http://schemas.microsoft.com/office/drawing/2014/main" id="{54567830-385B-C6D6-0454-F9641D273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4107906"/>
            <a:ext cx="833302" cy="89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nception v3 - Thambi Chat Bots Platform">
            <a:extLst>
              <a:ext uri="{FF2B5EF4-FFF2-40B4-BE49-F238E27FC236}">
                <a16:creationId xmlns:a16="http://schemas.microsoft.com/office/drawing/2014/main" id="{539FDA08-8AEA-B8C6-6D78-1542F96B7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279775"/>
            <a:ext cx="828927" cy="82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316198E6-4567-EA83-1EB6-A31B9219D1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2" name="Picture 4" descr="google colab neural network for Sale OFF 60%">
            <a:extLst>
              <a:ext uri="{FF2B5EF4-FFF2-40B4-BE49-F238E27FC236}">
                <a16:creationId xmlns:a16="http://schemas.microsoft.com/office/drawing/2014/main" id="{6AAE8D76-4B9F-9E70-D00E-507C6659B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45" y="4081744"/>
            <a:ext cx="1177095" cy="11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EACFCF6E-EC17-27D8-8846-DD576FC1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100" y="3520547"/>
            <a:ext cx="1195571" cy="4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72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acerec1">
            <a:extLst>
              <a:ext uri="{FF2B5EF4-FFF2-40B4-BE49-F238E27FC236}">
                <a16:creationId xmlns:a16="http://schemas.microsoft.com/office/drawing/2014/main" id="{C8E6E7FA-9A76-6078-985E-CCC41CF9A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</a:rPr>
              <a:t> 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 O objeto deve ser 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     </a:t>
            </a:r>
            <a:r>
              <a:rPr lang="pt-BR" sz="2200" b="1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detectado</a:t>
            </a: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 e </a:t>
            </a:r>
            <a:r>
              <a:rPr lang="pt-BR" sz="2200" b="1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classificado</a:t>
            </a:r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r>
              <a:rPr lang="pt-BR" sz="2200" dirty="0">
                <a:solidFill>
                  <a:schemeClr val="bg1"/>
                </a:solidFill>
                <a:latin typeface="Arial Narrow" pitchFamily="34" charset="0"/>
              </a:rPr>
              <a:t> 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objetos em imagens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63833EE-CF40-FF6C-0B00-9F4EE0158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51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FA10CC-D375-5750-E32E-9DB506AC4ADE}"/>
              </a:ext>
            </a:extLst>
          </p:cNvPr>
          <p:cNvSpPr/>
          <p:nvPr/>
        </p:nvSpPr>
        <p:spPr>
          <a:xfrm>
            <a:off x="0" y="0"/>
            <a:ext cx="9105484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10473-EB17-4F31-B538-1A20FC5C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22" y="197615"/>
            <a:ext cx="8520600" cy="572700"/>
          </a:xfrm>
        </p:spPr>
        <p:txBody>
          <a:bodyPr>
            <a:noAutofit/>
          </a:bodyPr>
          <a:lstStyle/>
          <a:p>
            <a:r>
              <a:rPr lang="pt-BR" sz="3600" b="1" dirty="0">
                <a:solidFill>
                  <a:srgbClr val="48F048"/>
                </a:solidFill>
                <a:latin typeface="Century Gothic" panose="020B0502020202020204" pitchFamily="34" charset="0"/>
              </a:rPr>
              <a:t>Extração de </a:t>
            </a:r>
            <a:r>
              <a:rPr lang="pt-BR" sz="3600" b="1" i="1" dirty="0" err="1">
                <a:solidFill>
                  <a:srgbClr val="48F048"/>
                </a:solidFill>
                <a:latin typeface="Century Gothic" panose="020B0502020202020204" pitchFamily="34" charset="0"/>
              </a:rPr>
              <a:t>Features</a:t>
            </a:r>
            <a:r>
              <a:rPr lang="pt-BR" sz="3600" b="1" i="1" dirty="0">
                <a:solidFill>
                  <a:srgbClr val="48F048"/>
                </a:solidFill>
                <a:latin typeface="Century Gothic" panose="020B0502020202020204" pitchFamily="34" charset="0"/>
              </a:rPr>
              <a:t> </a:t>
            </a:r>
            <a:br>
              <a:rPr lang="pt-BR" sz="3600" b="1" i="1" dirty="0">
                <a:solidFill>
                  <a:srgbClr val="48F048"/>
                </a:solidFill>
                <a:latin typeface="Century Gothic" panose="020B0502020202020204" pitchFamily="34" charset="0"/>
              </a:rPr>
            </a:br>
            <a:r>
              <a:rPr lang="pt-BR" sz="3600" b="1" dirty="0">
                <a:solidFill>
                  <a:srgbClr val="48F048"/>
                </a:solidFill>
                <a:latin typeface="Century Gothic" panose="020B0502020202020204" pitchFamily="34" charset="0"/>
              </a:rPr>
              <a:t>da face humana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0B40F-BDB2-321A-5C18-F8ABF842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EA2C-31C4-616D-4876-26FC194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3074" name="Picture 2" descr="Edge Detection in Computer Vision | by Konstantin Dorichev | Medium">
            <a:extLst>
              <a:ext uri="{FF2B5EF4-FFF2-40B4-BE49-F238E27FC236}">
                <a16:creationId xmlns:a16="http://schemas.microsoft.com/office/drawing/2014/main" id="{3E0DADEC-2E46-E828-83C3-7CCFC607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1" y="1462749"/>
            <a:ext cx="2820733" cy="282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obel edge detector | Martin">
            <a:extLst>
              <a:ext uri="{FF2B5EF4-FFF2-40B4-BE49-F238E27FC236}">
                <a16:creationId xmlns:a16="http://schemas.microsoft.com/office/drawing/2014/main" id="{FC6A6FCE-1D0C-729A-8CC4-41699C79A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417" y="1446442"/>
            <a:ext cx="5429019" cy="28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penCVLogo · opencv/opencv Wiki · GitHub">
            <a:extLst>
              <a:ext uri="{FF2B5EF4-FFF2-40B4-BE49-F238E27FC236}">
                <a16:creationId xmlns:a16="http://schemas.microsoft.com/office/drawing/2014/main" id="{0CF85282-8AC3-ACB5-3912-90C5ACC36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908" y="138411"/>
            <a:ext cx="1250276" cy="116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00BB44C-CDBA-8447-AB6F-BA359DAC020A}"/>
              </a:ext>
            </a:extLst>
          </p:cNvPr>
          <p:cNvSpPr txBox="1"/>
          <p:nvPr/>
        </p:nvSpPr>
        <p:spPr>
          <a:xfrm>
            <a:off x="795454" y="4464457"/>
            <a:ext cx="785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    Imagem Original                       Imagem em tons de cinza                   Detecção de bordas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097727-43BC-1EA3-0257-21D647E96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214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Filtro de bordas: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Extração de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24" name="Picture 4" descr="Rede neural artificial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8142" y="587829"/>
            <a:ext cx="6137276" cy="4091518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261255" y="4626427"/>
            <a:ext cx="2286000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i="1" dirty="0" err="1"/>
              <a:t>Features</a:t>
            </a:r>
            <a:endParaRPr lang="pt-BR" sz="1800" b="1" i="1" dirty="0"/>
          </a:p>
        </p:txBody>
      </p:sp>
      <p:sp>
        <p:nvSpPr>
          <p:cNvPr id="15" name="Retângulo 14"/>
          <p:cNvSpPr/>
          <p:nvPr/>
        </p:nvSpPr>
        <p:spPr>
          <a:xfrm>
            <a:off x="4517573" y="4637313"/>
            <a:ext cx="2242458" cy="4626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/>
              <a:t>Classificação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49054F3-748D-30A6-4EAA-19612788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4" y="1697404"/>
            <a:ext cx="26765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5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AFA10CC-D375-5750-E32E-9DB506AC4ADE}"/>
              </a:ext>
            </a:extLst>
          </p:cNvPr>
          <p:cNvSpPr/>
          <p:nvPr/>
        </p:nvSpPr>
        <p:spPr>
          <a:xfrm>
            <a:off x="0" y="0"/>
            <a:ext cx="9105484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910473-EB17-4F31-B538-1A20FC5C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2937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Extração de </a:t>
            </a:r>
            <a:r>
              <a:rPr lang="pt-BR" b="1" i="1" dirty="0" err="1">
                <a:solidFill>
                  <a:srgbClr val="FF0000"/>
                </a:solidFill>
              </a:rPr>
              <a:t>Features</a:t>
            </a:r>
            <a:r>
              <a:rPr lang="pt-BR" b="1" i="1" dirty="0">
                <a:solidFill>
                  <a:srgbClr val="FF0000"/>
                </a:solidFill>
              </a:rPr>
              <a:t> </a:t>
            </a:r>
            <a:r>
              <a:rPr lang="pt-BR" b="1" dirty="0">
                <a:solidFill>
                  <a:srgbClr val="FF0000"/>
                </a:solidFill>
              </a:rPr>
              <a:t>da face humana</a:t>
            </a:r>
            <a:br>
              <a:rPr lang="pt-BR" b="1" dirty="0">
                <a:solidFill>
                  <a:srgbClr val="FF0000"/>
                </a:solidFill>
              </a:rPr>
            </a:br>
            <a:r>
              <a:rPr lang="pt-BR" b="1" dirty="0">
                <a:solidFill>
                  <a:srgbClr val="48F048"/>
                </a:solidFill>
              </a:rPr>
              <a:t>Atualmente com redes de </a:t>
            </a:r>
            <a:r>
              <a:rPr lang="pt-BR" b="1" i="1" dirty="0" err="1">
                <a:solidFill>
                  <a:srgbClr val="48F048"/>
                </a:solidFill>
              </a:rPr>
              <a:t>Deep</a:t>
            </a:r>
            <a:r>
              <a:rPr lang="pt-BR" b="1" i="1" dirty="0">
                <a:solidFill>
                  <a:srgbClr val="48F048"/>
                </a:solidFill>
              </a:rPr>
              <a:t> Learning</a:t>
            </a:r>
            <a:endParaRPr lang="pt-BR" b="1" dirty="0">
              <a:solidFill>
                <a:srgbClr val="48F048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D0B40F-BDB2-321A-5C18-F8ABF842E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0FBEA2C-31C4-616D-4876-26FC1945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2050" name="Picture 2" descr="Facerec3">
            <a:extLst>
              <a:ext uri="{FF2B5EF4-FFF2-40B4-BE49-F238E27FC236}">
                <a16:creationId xmlns:a16="http://schemas.microsoft.com/office/drawing/2014/main" id="{956D616A-E485-B0CA-9229-A585FA8C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86" y="1091422"/>
            <a:ext cx="7696345" cy="405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4203A5F-0887-8F5D-8470-D771352F1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28059446-DAD0-05D4-CE2B-33272B0648E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2114" y="2119903"/>
            <a:ext cx="2065236" cy="20652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540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Extração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automática: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com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Learning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48" name="Picture 4" descr="Deep Learning e suas aplicações na atualidade - Revista Científic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33322"/>
            <a:ext cx="8785825" cy="2316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317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Extração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features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automática: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 com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Learning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0" name="Picture 2" descr="Deep Learning: do Conceito às Aplicações | by Marlesson Santana | Data  Hackers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347" y="1454014"/>
            <a:ext cx="7113494" cy="36453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05981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Estruturas de Redes de </a:t>
            </a:r>
            <a:r>
              <a:rPr lang="pt-BR" sz="2200" i="1" dirty="0" err="1">
                <a:latin typeface="Arial Narrow" pitchFamily="34" charset="0"/>
                <a:sym typeface="Wingdings" pitchFamily="2" charset="2"/>
              </a:rPr>
              <a:t>Deep</a:t>
            </a:r>
            <a:r>
              <a:rPr lang="pt-BR" sz="2200" i="1" dirty="0">
                <a:latin typeface="Arial Narrow" pitchFamily="34" charset="0"/>
                <a:sym typeface="Wingdings" pitchFamily="2" charset="2"/>
              </a:rPr>
              <a:t> Learning</a:t>
            </a:r>
            <a:r>
              <a:rPr lang="pt-BR" sz="2200" dirty="0">
                <a:latin typeface="Arial Narrow" pitchFamily="34" charset="0"/>
                <a:sym typeface="Wingdings" pitchFamily="2" charset="2"/>
              </a:rPr>
              <a:t>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63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Playground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TensorFlow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FF20C3F-F613-155C-65A3-6C465573A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133"/>
            <a:ext cx="9144000" cy="35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88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45+] Image Classification Vs Object Detec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62171"/>
            <a:ext cx="7272670" cy="3681329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54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2EFA79-E07C-1A0B-C6C6-823EB856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D7C83AE-4F46-C9B9-9A6E-8464C25BFC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Face Recognition with Python, in Under 25 Lines of Code – Real Python">
            <a:extLst>
              <a:ext uri="{FF2B5EF4-FFF2-40B4-BE49-F238E27FC236}">
                <a16:creationId xmlns:a16="http://schemas.microsoft.com/office/drawing/2014/main" id="{BD234CE3-0A72-070F-4260-9BCF487FD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13154D9-59C2-05D8-788B-362F9CF4EF56}"/>
              </a:ext>
            </a:extLst>
          </p:cNvPr>
          <p:cNvSpPr/>
          <p:nvPr/>
        </p:nvSpPr>
        <p:spPr>
          <a:xfrm>
            <a:off x="0" y="4476285"/>
            <a:ext cx="9105484" cy="468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chemeClr val="tx1"/>
                </a:solidFill>
              </a:rPr>
              <a:t>Vamos aprender a detectar e reconhecer faces humanas...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4A4A1C-EFFE-F7D1-274A-71BD576AF06E}"/>
              </a:ext>
            </a:extLst>
          </p:cNvPr>
          <p:cNvSpPr txBox="1"/>
          <p:nvPr/>
        </p:nvSpPr>
        <p:spPr>
          <a:xfrm>
            <a:off x="6363629" y="198864"/>
            <a:ext cx="2676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sz="2000" dirty="0">
                <a:sym typeface="Wingdings" panose="05000000000000000000" pitchFamily="2" charset="2"/>
              </a:rPr>
              <a:t>Detecção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BR" sz="2000" dirty="0">
                <a:sym typeface="Wingdings" panose="05000000000000000000" pitchFamily="2" charset="2"/>
              </a:rPr>
              <a:t>Classificação</a:t>
            </a:r>
            <a:endParaRPr lang="pt-BR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BB3163E-C439-159B-60AF-813FDA14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05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de imagens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76ACBA-FB72-FE52-0EAB-380F33AE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8" y="1127851"/>
            <a:ext cx="6195241" cy="398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Machine-Learning-Gif - Artificial Intelligence Centre | KTU">
            <a:extLst>
              <a:ext uri="{FF2B5EF4-FFF2-40B4-BE49-F238E27FC236}">
                <a16:creationId xmlns:a16="http://schemas.microsoft.com/office/drawing/2014/main" id="{6F0491AF-7680-3BCF-B2DD-D2FE4B3DB3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9360" y="0"/>
            <a:ext cx="2834640" cy="28346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305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554127" y="395932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Detecção e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Reconhecimento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Facial com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Deep Learning</a:t>
            </a:r>
            <a:r>
              <a:rPr lang="en-US" sz="3200" b="1" i="1" dirty="0">
                <a:solidFill>
                  <a:srgbClr val="FF0000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6" name="Picture 2" descr="Is Facial Recognition Technology a No Go? | Connected Real Estate Magazine">
            <a:extLst>
              <a:ext uri="{FF2B5EF4-FFF2-40B4-BE49-F238E27FC236}">
                <a16:creationId xmlns:a16="http://schemas.microsoft.com/office/drawing/2014/main" id="{E65B55B8-03DD-1513-B441-83604F74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08" y="636550"/>
            <a:ext cx="4543326" cy="406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8;g10a4cd88d6f_0_57">
            <a:extLst>
              <a:ext uri="{FF2B5EF4-FFF2-40B4-BE49-F238E27FC236}">
                <a16:creationId xmlns:a16="http://schemas.microsoft.com/office/drawing/2014/main" id="{37C9940A-152A-924B-F44E-F2C87E524AA0}"/>
              </a:ext>
            </a:extLst>
          </p:cNvPr>
          <p:cNvSpPr txBox="1"/>
          <p:nvPr/>
        </p:nvSpPr>
        <p:spPr>
          <a:xfrm>
            <a:off x="-915182" y="2756841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Machine Learning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4102" name="Picture 6" descr="Neural - ícones de computador grátis">
            <a:extLst>
              <a:ext uri="{FF2B5EF4-FFF2-40B4-BE49-F238E27FC236}">
                <a16:creationId xmlns:a16="http://schemas.microsoft.com/office/drawing/2014/main" id="{5C5005D7-38B9-0A4D-99C1-23C96DA37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79" y="2468409"/>
            <a:ext cx="2675042" cy="267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Criando sua base de dados: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69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o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A5CCBA1-4855-1FFB-F7CC-DF7E7348A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81428"/>
            <a:ext cx="5492387" cy="3676476"/>
          </a:xfrm>
          <a:prstGeom prst="rect">
            <a:avLst/>
          </a:prstGeom>
        </p:spPr>
      </p:pic>
      <p:pic>
        <p:nvPicPr>
          <p:cNvPr id="5122" name="Picture 2" descr="How Automated Face Recognition Works - Rank One Computing">
            <a:extLst>
              <a:ext uri="{FF2B5EF4-FFF2-40B4-BE49-F238E27FC236}">
                <a16:creationId xmlns:a16="http://schemas.microsoft.com/office/drawing/2014/main" id="{EFC7B8E4-F0E3-2355-56C5-50A2A6F4C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44" y="1150613"/>
            <a:ext cx="3335256" cy="208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160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Rotulação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</a:p>
        </p:txBody>
      </p:sp>
      <p:pic>
        <p:nvPicPr>
          <p:cNvPr id="29698" name="Picture 2" descr="Image samples from the Traffic Signs Dataset [26]. | Download Scientific 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207" y="1686810"/>
            <a:ext cx="3489299" cy="2695184"/>
          </a:xfrm>
          <a:prstGeom prst="rect">
            <a:avLst/>
          </a:prstGeom>
          <a:noFill/>
        </p:spPr>
      </p:pic>
      <p:pic>
        <p:nvPicPr>
          <p:cNvPr id="29700" name="Picture 4" descr="Traffic Signs Recognition: CNN. Traffic Signs Recognition using Deep… | by  Samyak Kala | The Startup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3301" y="1628466"/>
            <a:ext cx="4969214" cy="27535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452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Rotulação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 de dados: Curiosidades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062" y="1605704"/>
            <a:ext cx="3859020" cy="27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9440" y="1605704"/>
            <a:ext cx="4391047" cy="2752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78194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72555" y="21040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11" name="Picture 2" descr="Lenna - Wikipedia">
            <a:extLst>
              <a:ext uri="{FF2B5EF4-FFF2-40B4-BE49-F238E27FC236}">
                <a16:creationId xmlns:a16="http://schemas.microsoft.com/office/drawing/2014/main" id="{18133670-36CC-8F79-58A8-97F8E215C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689" y="1819402"/>
            <a:ext cx="2187197" cy="218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edia Kit - OpenCV">
            <a:extLst>
              <a:ext uri="{FF2B5EF4-FFF2-40B4-BE49-F238E27FC236}">
                <a16:creationId xmlns:a16="http://schemas.microsoft.com/office/drawing/2014/main" id="{CF8F7B42-B959-61BC-A01B-34929BFCC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98" y="2988625"/>
            <a:ext cx="1159095" cy="153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da IA…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E351876-F1D8-958D-C632-5E74797C3691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Geral 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84D24E1-A223-4575-27E7-4688A1C1D99C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IA Restrita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AB81CF1-5F8C-73F1-AE03-68889211624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4F61C971-08E7-A10A-76A7-D8072741CA34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Cruz 18">
            <a:extLst>
              <a:ext uri="{FF2B5EF4-FFF2-40B4-BE49-F238E27FC236}">
                <a16:creationId xmlns:a16="http://schemas.microsoft.com/office/drawing/2014/main" id="{CBD7BEA7-7B8C-E693-207B-4104872368E4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Picture 2" descr="Resultado de imagem para artificial intelligence movie png">
            <a:extLst>
              <a:ext uri="{FF2B5EF4-FFF2-40B4-BE49-F238E27FC236}">
                <a16:creationId xmlns:a16="http://schemas.microsoft.com/office/drawing/2014/main" id="{ED51EFB6-7D53-92F9-12B3-67180B421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8250" y="17690"/>
            <a:ext cx="2862218" cy="2862219"/>
          </a:xfrm>
          <a:prstGeom prst="rect">
            <a:avLst/>
          </a:prstGeom>
          <a:noFill/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0979B6-3076-4612-C70E-A55955173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87" y="563009"/>
            <a:ext cx="3214510" cy="4580491"/>
          </a:xfrm>
          <a:prstGeom prst="rect">
            <a:avLst/>
          </a:prstGeom>
        </p:spPr>
      </p:pic>
      <p:pic>
        <p:nvPicPr>
          <p:cNvPr id="11270" name="Picture 6" descr="Skynet | Bedrock Anarchy Servers PE Wiki | Fandom">
            <a:extLst>
              <a:ext uri="{FF2B5EF4-FFF2-40B4-BE49-F238E27FC236}">
                <a16:creationId xmlns:a16="http://schemas.microsoft.com/office/drawing/2014/main" id="{1AE3DF02-1F26-DBAA-A085-845814AE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000" y="3117248"/>
            <a:ext cx="1965900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NG Terminator coleção de imagens para download gratuito - Crazy Png-Png  imagens download grátis-Crazy Png--Png imagens download grátis">
            <a:extLst>
              <a:ext uri="{FF2B5EF4-FFF2-40B4-BE49-F238E27FC236}">
                <a16:creationId xmlns:a16="http://schemas.microsoft.com/office/drawing/2014/main" id="{8C1D4030-B9FB-6791-1B47-8E0BE4BEF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946" y="2884268"/>
            <a:ext cx="3055714" cy="219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1AFC102-5F64-B337-B2C5-5D9D143EE7AA}"/>
              </a:ext>
            </a:extLst>
          </p:cNvPr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E6E29B-C12A-D47A-B43A-D2A5DA0DB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B7B3EB3-F160-C28D-B213-E4C1C7A412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58;p2">
            <a:extLst>
              <a:ext uri="{FF2B5EF4-FFF2-40B4-BE49-F238E27FC236}">
                <a16:creationId xmlns:a16="http://schemas.microsoft.com/office/drawing/2014/main" id="{B142177D-CE0C-398A-54D7-E7EF005D4BBA}"/>
              </a:ext>
            </a:extLst>
          </p:cNvPr>
          <p:cNvSpPr txBox="1"/>
          <p:nvPr/>
        </p:nvSpPr>
        <p:spPr>
          <a:xfrm>
            <a:off x="71667" y="-8718"/>
            <a:ext cx="8854284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O que é 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b="1" dirty="0" err="1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Computacional</a:t>
            </a:r>
            <a:r>
              <a:rPr lang="en-US" sz="3200" b="1" dirty="0">
                <a:solidFill>
                  <a:srgbClr val="48F048"/>
                </a:solidFill>
                <a:latin typeface="Century Gothic" pitchFamily="34" charset="0"/>
                <a:ea typeface="Century Gothic"/>
                <a:cs typeface="Century Gothic"/>
                <a:sym typeface="Century Gothic"/>
              </a:rPr>
              <a:t>?</a:t>
            </a:r>
            <a:endParaRPr lang="en-US" sz="3200" b="1" dirty="0">
              <a:solidFill>
                <a:srgbClr val="FF0000"/>
              </a:solidFill>
              <a:latin typeface="Century Gothic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5F95B5-627C-3B6E-B1B3-30B734B2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view: PSPNet — Winner in ILSVRC 2016 (Semantic Segmentation / Scene  Parsing) | by Sik-Ho Tsang | Towards Data Science">
            <a:extLst>
              <a:ext uri="{FF2B5EF4-FFF2-40B4-BE49-F238E27FC236}">
                <a16:creationId xmlns:a16="http://schemas.microsoft.com/office/drawing/2014/main" id="{01D80ED0-37AE-94C9-7086-06A1D6D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54" y="742371"/>
            <a:ext cx="5198124" cy="440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B6F8F3-BDC9-2439-AFE2-BA802DD05069}"/>
              </a:ext>
            </a:extLst>
          </p:cNvPr>
          <p:cNvSpPr/>
          <p:nvPr/>
        </p:nvSpPr>
        <p:spPr>
          <a:xfrm>
            <a:off x="527539" y="1085913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Sensoriamento: Imagens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1C87441-9368-4F91-DB2F-5F0FF06F84E3}"/>
              </a:ext>
            </a:extLst>
          </p:cNvPr>
          <p:cNvSpPr/>
          <p:nvPr/>
        </p:nvSpPr>
        <p:spPr>
          <a:xfrm>
            <a:off x="527539" y="2445461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Processamento 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De Imagens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77F8565-F194-8FEE-6674-93893DF45AF0}"/>
              </a:ext>
            </a:extLst>
          </p:cNvPr>
          <p:cNvSpPr/>
          <p:nvPr/>
        </p:nvSpPr>
        <p:spPr>
          <a:xfrm>
            <a:off x="527539" y="3807012"/>
            <a:ext cx="1969476" cy="836336"/>
          </a:xfrm>
          <a:prstGeom prst="roundRect">
            <a:avLst/>
          </a:prstGeom>
          <a:solidFill>
            <a:srgbClr val="48F04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tx1"/>
              </a:solidFill>
            </a:endParaRP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Análise: </a:t>
            </a:r>
            <a:r>
              <a:rPr lang="pt-BR" b="1" i="1" dirty="0" err="1">
                <a:solidFill>
                  <a:schemeClr val="tx1"/>
                </a:solidFill>
              </a:rPr>
              <a:t>Machine</a:t>
            </a:r>
            <a:r>
              <a:rPr lang="pt-BR" b="1" i="1" dirty="0">
                <a:solidFill>
                  <a:schemeClr val="tx1"/>
                </a:solidFill>
              </a:rPr>
              <a:t> Learning</a:t>
            </a:r>
          </a:p>
          <a:p>
            <a:pPr algn="ctr"/>
            <a:endParaRPr lang="pt-BR" dirty="0"/>
          </a:p>
        </p:txBody>
      </p:sp>
      <p:sp>
        <p:nvSpPr>
          <p:cNvPr id="9" name="Cruz 8">
            <a:extLst>
              <a:ext uri="{FF2B5EF4-FFF2-40B4-BE49-F238E27FC236}">
                <a16:creationId xmlns:a16="http://schemas.microsoft.com/office/drawing/2014/main" id="{7F4EE34D-CDC2-8BEC-652E-AC860A92A922}"/>
              </a:ext>
            </a:extLst>
          </p:cNvPr>
          <p:cNvSpPr/>
          <p:nvPr/>
        </p:nvSpPr>
        <p:spPr>
          <a:xfrm>
            <a:off x="1318846" y="1992897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Cruz 14">
            <a:extLst>
              <a:ext uri="{FF2B5EF4-FFF2-40B4-BE49-F238E27FC236}">
                <a16:creationId xmlns:a16="http://schemas.microsoft.com/office/drawing/2014/main" id="{C5B1FCDD-22EE-1F44-BDDD-20118CD00B0F}"/>
              </a:ext>
            </a:extLst>
          </p:cNvPr>
          <p:cNvSpPr/>
          <p:nvPr/>
        </p:nvSpPr>
        <p:spPr>
          <a:xfrm>
            <a:off x="1318846" y="3354490"/>
            <a:ext cx="386862" cy="386862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95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Reconhecimento de Pessoas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Face Recognition GIFs - Get the best GIF on GIPHY">
            <a:extLst>
              <a:ext uri="{FF2B5EF4-FFF2-40B4-BE49-F238E27FC236}">
                <a16:creationId xmlns:a16="http://schemas.microsoft.com/office/drawing/2014/main" id="{B14A42C5-D7B8-5180-C6D8-97C9E5D3F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1" y="1120613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obocop GIF - Pesquisar em GIFER">
            <a:extLst>
              <a:ext uri="{FF2B5EF4-FFF2-40B4-BE49-F238E27FC236}">
                <a16:creationId xmlns:a16="http://schemas.microsoft.com/office/drawing/2014/main" id="{AAB66B31-C749-CB83-5750-B66B6379A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30" y="3046898"/>
            <a:ext cx="7956247" cy="211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obocop GIF - Robocop - Discover &amp; Share GIFs">
            <a:extLst>
              <a:ext uri="{FF2B5EF4-FFF2-40B4-BE49-F238E27FC236}">
                <a16:creationId xmlns:a16="http://schemas.microsoft.com/office/drawing/2014/main" id="{A3CD0B57-8A8A-E252-08CE-13E43D640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76" y="1065292"/>
            <a:ext cx="5004947" cy="20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cop Slot RTP | Play Online Slots at Paddy Power™ Games">
            <a:extLst>
              <a:ext uri="{FF2B5EF4-FFF2-40B4-BE49-F238E27FC236}">
                <a16:creationId xmlns:a16="http://schemas.microsoft.com/office/drawing/2014/main" id="{C72B368E-F6A4-622E-B9E3-416AF6E2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447363" y="1364755"/>
            <a:ext cx="3989873" cy="398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A9CD828-7828-05C1-5BA2-DDE9694C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91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43A69F0-8FC6-5800-ECC1-455DAB7BE105}"/>
              </a:ext>
            </a:extLst>
          </p:cNvPr>
          <p:cNvSpPr/>
          <p:nvPr/>
        </p:nvSpPr>
        <p:spPr>
          <a:xfrm>
            <a:off x="0" y="0"/>
            <a:ext cx="9119671" cy="5143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42196E-3998-03B5-5978-DAC2A541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7DF0EEF-E4C3-7780-A1E5-425076A91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The Secrets of Facial Recognition">
            <a:extLst>
              <a:ext uri="{FF2B5EF4-FFF2-40B4-BE49-F238E27FC236}">
                <a16:creationId xmlns:a16="http://schemas.microsoft.com/office/drawing/2014/main" id="{21134C38-40EA-9020-F4BC-E0CAD8C23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" y="862363"/>
            <a:ext cx="5560151" cy="39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58;p2">
            <a:extLst>
              <a:ext uri="{FF2B5EF4-FFF2-40B4-BE49-F238E27FC236}">
                <a16:creationId xmlns:a16="http://schemas.microsoft.com/office/drawing/2014/main" id="{C72145C4-98FA-7D92-A2E2-E3D71C725158}"/>
              </a:ext>
            </a:extLst>
          </p:cNvPr>
          <p:cNvSpPr txBox="1"/>
          <p:nvPr/>
        </p:nvSpPr>
        <p:spPr>
          <a:xfrm>
            <a:off x="277090" y="289560"/>
            <a:ext cx="8224009" cy="72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48F04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Posicionamento da câmera</a:t>
            </a:r>
            <a:endParaRPr sz="3600" b="1" i="0" u="none" strike="noStrike" cap="none" dirty="0">
              <a:solidFill>
                <a:srgbClr val="48F04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CE62F12-A59C-2C30-FD5B-3053FC55B480}"/>
              </a:ext>
            </a:extLst>
          </p:cNvPr>
          <p:cNvSpPr txBox="1"/>
          <p:nvPr/>
        </p:nvSpPr>
        <p:spPr>
          <a:xfrm>
            <a:off x="277090" y="978448"/>
            <a:ext cx="457943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chemeClr val="bg1"/>
                </a:solidFill>
                <a:latin typeface="Arial Narrow" pitchFamily="34" charset="0"/>
                <a:sym typeface="Wingdings" pitchFamily="2" charset="2"/>
              </a:rPr>
              <a:t>Posição da captura da imagem:</a:t>
            </a: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chemeClr val="bg1"/>
                </a:solidFill>
                <a:latin typeface="Arial Narrow" pitchFamily="34" charset="0"/>
              </a:rPr>
            </a:br>
            <a:endParaRPr lang="pt-BR" sz="2200" dirty="0"/>
          </a:p>
        </p:txBody>
      </p:sp>
      <p:pic>
        <p:nvPicPr>
          <p:cNvPr id="4100" name="Picture 4" descr="Face Scanner UI GIF by Adi Milan on Dribbble">
            <a:extLst>
              <a:ext uri="{FF2B5EF4-FFF2-40B4-BE49-F238E27FC236}">
                <a16:creationId xmlns:a16="http://schemas.microsoft.com/office/drawing/2014/main" id="{FF72FC87-E8F8-4F0A-83D3-D7298FBC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48" y="1229849"/>
            <a:ext cx="3578336" cy="26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2D2CB42-D392-5B70-0671-F088544F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71" y="103026"/>
            <a:ext cx="10572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5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482" name="Picture 2" descr="Deep learning with PyTorch's library | by Karthick Nagarajan | PyTorch | 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14475"/>
            <a:ext cx="6451600" cy="3629026"/>
          </a:xfrm>
          <a:prstGeom prst="rect">
            <a:avLst/>
          </a:prstGeom>
          <a:noFill/>
        </p:spPr>
      </p:pic>
      <p:pic>
        <p:nvPicPr>
          <p:cNvPr id="12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8189" y="2746133"/>
            <a:ext cx="2649466" cy="2649466"/>
          </a:xfrm>
          <a:prstGeom prst="rect">
            <a:avLst/>
          </a:prstGeom>
          <a:noFill/>
        </p:spPr>
      </p:pic>
      <p:pic>
        <p:nvPicPr>
          <p:cNvPr id="1026" name="Picture 2" descr="Conheça as raças de gatos mais raras">
            <a:extLst>
              <a:ext uri="{FF2B5EF4-FFF2-40B4-BE49-F238E27FC236}">
                <a16:creationId xmlns:a16="http://schemas.microsoft.com/office/drawing/2014/main" id="{5BCC7160-7FEB-C1B8-B0A0-BD3A1BAC1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800" y="608254"/>
            <a:ext cx="1899699" cy="26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64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22530" name="Picture 2" descr="Review of Deep Learning Algorithms for Object Detection | by Arthur  Ouaknine | Zyl Story | Medi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00893"/>
            <a:ext cx="7561081" cy="3143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4151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Object Detection: An End to End Theoretical Perspective | by Rahul Agarwal  | Towards Data Scienc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27469"/>
            <a:ext cx="6434219" cy="361603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</a:t>
            </a: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  <a:sym typeface="Wingdings" pitchFamily="2" charset="2"/>
              </a:rPr>
              <a:t> Detecção de objetos:</a:t>
            </a: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br>
              <a:rPr lang="pt-BR" sz="2200" dirty="0">
                <a:latin typeface="Arial Narrow" pitchFamily="34" charset="0"/>
              </a:rPr>
            </a:br>
            <a:r>
              <a:rPr lang="pt-BR" sz="2200" dirty="0">
                <a:latin typeface="Arial Narrow" pitchFamily="34" charset="0"/>
              </a:rPr>
              <a:t>  </a:t>
            </a:r>
            <a:endParaRPr lang="pt-BR" sz="22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Detecção 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imagens</a:t>
            </a:r>
          </a:p>
        </p:txBody>
      </p:sp>
      <p:pic>
        <p:nvPicPr>
          <p:cNvPr id="14" name="Picture 6" descr="Machine-Learning-Gif - Artificial Intelligence Centre | KT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52877" y="0"/>
            <a:ext cx="38100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4507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7" ma:contentTypeDescription="Crie um novo documento." ma:contentTypeScope="" ma:versionID="24b1a864f8a0a55a83119d37ebcecb88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1e5738b860885d393c380861e56a036b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C75601-82C2-43CA-899F-C54D6EBFD2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5AC1DD-4A84-4C27-83EC-F004742CAC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422</Words>
  <Application>Microsoft Office PowerPoint</Application>
  <PresentationFormat>Apresentação na tela (16:9)</PresentationFormat>
  <Paragraphs>92</Paragraphs>
  <Slides>23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4" baseType="lpstr">
      <vt:lpstr>Simple Light</vt:lpstr>
      <vt:lpstr>Apresentação do PowerPoint</vt:lpstr>
      <vt:lpstr> </vt:lpstr>
      <vt:lpstr> </vt:lpstr>
      <vt:lpstr> </vt:lpstr>
      <vt:lpstr> </vt:lpstr>
      <vt:lpstr> </vt:lpstr>
      <vt:lpstr>    Detecção de objetos:     </vt:lpstr>
      <vt:lpstr>    Detecção de objetos:     </vt:lpstr>
      <vt:lpstr>    Detecção de objetos:     </vt:lpstr>
      <vt:lpstr>    O objeto deve ser       detectado e classificado:     </vt:lpstr>
      <vt:lpstr>Extração de Features  da face humana</vt:lpstr>
      <vt:lpstr>    Filtro de bordas:    </vt:lpstr>
      <vt:lpstr>Extração de Features da face humana Atualmente com redes de Deep Learning</vt:lpstr>
      <vt:lpstr>    Extração de features automática:    </vt:lpstr>
      <vt:lpstr>    Extração de features automática:    </vt:lpstr>
      <vt:lpstr>    Estruturas de Redes de Deep Learning:    </vt:lpstr>
      <vt:lpstr>    Detecção de objetos:     </vt:lpstr>
      <vt:lpstr>Apresentação do PowerPoint</vt:lpstr>
      <vt:lpstr>    Detecção de objetos:     </vt:lpstr>
      <vt:lpstr>    Criando sua base de dados:     </vt:lpstr>
      <vt:lpstr>    Rotulação de objetos:     </vt:lpstr>
      <vt:lpstr>    Rotulação de objetos:    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66</cp:revision>
  <dcterms:modified xsi:type="dcterms:W3CDTF">2024-06-12T14:48:34Z</dcterms:modified>
</cp:coreProperties>
</file>